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7" name="Google Shape;1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hyperlink" Target="https://github.com/dheeraj-angadi29/Data-Science-Capstone/blob/main/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s://github.com/dheeraj-angadi29/Data-Science-Capstone/blob/main/EDA%20with%20Vizualization.ipynb" TargetMode="External"/><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github.com/dheeraj-angadi29/Data-Science-Capstone/blob/main/EDA%20with%20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github.com/dheeraj-angadi29/Data-Science-Capstone/blob/main/Dashboard_Plotly.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hyperlink" Target="https://github.com/dheeraj-angadi29/Data-Science-Capstone/blob/main/Predictive%20Analysi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s://github.com/dheeraj-angadi29/Data-Science-Capstone/blob/main/Data%20Collection%20API.ipynb"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hyperlink" Target="https://github.com/dheeraj-angadi29/Data-Science-Capstone/blob/main/Data%20Collection%20Web%20Scraping.ipynb"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Dheeraj Angadi</a:t>
            </a:r>
            <a:endParaRPr/>
          </a:p>
          <a:p>
            <a:pPr indent="0" lvl="0" marL="0" marR="0" rtl="0" algn="l">
              <a:spcBef>
                <a:spcPts val="0"/>
              </a:spcBef>
              <a:spcAft>
                <a:spcPts val="0"/>
              </a:spcAft>
              <a:buNone/>
            </a:pPr>
            <a:r>
              <a:rPr lang="en-US" sz="1800">
                <a:solidFill>
                  <a:schemeClr val="lt2"/>
                </a:solidFill>
              </a:rPr>
              <a:t>17</a:t>
            </a:r>
            <a:r>
              <a:rPr lang="en-US" sz="1800">
                <a:solidFill>
                  <a:schemeClr val="lt2"/>
                </a:solidFill>
                <a:latin typeface="Arial"/>
                <a:ea typeface="Arial"/>
                <a:cs typeface="Arial"/>
                <a:sym typeface="Arial"/>
              </a:rPr>
              <a:t> December 2</a:t>
            </a:r>
            <a:r>
              <a:rPr lang="en-US" sz="1800">
                <a:solidFill>
                  <a:schemeClr val="lt2"/>
                </a:solidFill>
              </a:rPr>
              <a:t>023</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4">
            <a:alphaModFix/>
          </a:blip>
          <a:srcRect b="0" l="0" r="0" t="0"/>
          <a:stretch/>
        </p:blipFill>
        <p:spPr>
          <a:xfrm>
            <a:off x="6558001" y="1729230"/>
            <a:ext cx="5017251" cy="3986525"/>
          </a:xfrm>
          <a:prstGeom prst="rect">
            <a:avLst/>
          </a:prstGeom>
          <a:noFill/>
          <a:ln>
            <a:noFill/>
          </a:ln>
        </p:spPr>
      </p:pic>
      <p:sp>
        <p:nvSpPr>
          <p:cNvPr id="153" name="Google Shape;153;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24"/>
          <p:cNvSpPr txBox="1"/>
          <p:nvPr>
            <p:ph idx="1" type="body"/>
          </p:nvPr>
        </p:nvSpPr>
        <p:spPr>
          <a:xfrm>
            <a:off x="569675" y="1669676"/>
            <a:ext cx="5430300" cy="4102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5"/>
              </a:rPr>
              <a:t>Data Wrangling.</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5" name="Google Shape;155;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6" name="Google Shape;156;p24"/>
          <p:cNvSpPr txBox="1"/>
          <p:nvPr/>
        </p:nvSpPr>
        <p:spPr>
          <a:xfrm>
            <a:off x="6437725" y="1426968"/>
            <a:ext cx="5257800" cy="4740000"/>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228600" lvl="0" marL="228600" rtl="0" algn="l">
              <a:spcBef>
                <a:spcPts val="1400"/>
              </a:spcBef>
              <a:spcAft>
                <a:spcPts val="0"/>
              </a:spcAft>
              <a:buClr>
                <a:srgbClr val="292929"/>
              </a:buClr>
              <a:buSzPts val="2200"/>
              <a:buChar char="•"/>
            </a:pPr>
            <a:r>
              <a:rPr lang="en-US" sz="2200">
                <a:solidFill>
                  <a:srgbClr val="292929"/>
                </a:solidFill>
              </a:rPr>
              <a:t>The link to the notebook is: </a:t>
            </a:r>
            <a:r>
              <a:rPr lang="en-US" sz="2200" u="sng">
                <a:solidFill>
                  <a:schemeClr val="hlink"/>
                </a:solidFill>
                <a:hlinkClick r:id="rId4"/>
              </a:rPr>
              <a:t>EDA with Data Visualization</a:t>
            </a:r>
            <a:r>
              <a:rPr lang="en-US" sz="2200">
                <a:solidFill>
                  <a:srgbClr val="292929"/>
                </a:solidFill>
              </a:rPr>
              <a:t>.</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sz="2200">
              <a:solidFill>
                <a:srgbClr val="292929"/>
              </a:solidFill>
            </a:endParaRPr>
          </a:p>
        </p:txBody>
      </p:sp>
      <p:pic>
        <p:nvPicPr>
          <p:cNvPr id="165" name="Google Shape;165;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4"/>
              </a:rPr>
              <a:t>EDA with SQL</a:t>
            </a:r>
            <a:r>
              <a:rPr lang="en-US" sz="2200">
                <a:solidFill>
                  <a:srgbClr val="292929"/>
                </a:solidFill>
              </a:rPr>
              <a:t>.</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2" name="Google Shape;17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9" name="Google Shape;179;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4"/>
              </a:rPr>
              <a:t>Dashboard with Plotly</a:t>
            </a:r>
            <a:r>
              <a:rPr lang="en-US" sz="2200">
                <a:solidFill>
                  <a:srgbClr val="292929"/>
                </a:solidFill>
              </a:rPr>
              <a: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6" name="Google Shape;186;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4"/>
              </a:rPr>
              <a:t>Predictive Analysis</a:t>
            </a:r>
            <a:r>
              <a:rPr lang="en-US" sz="2200">
                <a:solidFill>
                  <a:srgbClr val="292929"/>
                </a:solidFill>
              </a:rPr>
              <a: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3" name="Google Shape;193;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0" name="Google Shape;20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2" name="Google Shape;21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3" name="Google Shape;213;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0" name="Google Shape;220;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2" name="Google Shape;222;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3" name="Google Shape;223;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0" name="Google Shape;230;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1" name="Google Shape;231;p34"/>
          <p:cNvGrpSpPr/>
          <p:nvPr/>
        </p:nvGrpSpPr>
        <p:grpSpPr>
          <a:xfrm>
            <a:off x="0" y="4601497"/>
            <a:ext cx="1014060" cy="2017580"/>
            <a:chOff x="0" y="4601497"/>
            <a:chExt cx="1014060" cy="2017580"/>
          </a:xfrm>
        </p:grpSpPr>
        <p:sp>
          <p:nvSpPr>
            <p:cNvPr id="232" name="Google Shape;232;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4" name="Google Shape;234;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5" name="Google Shape;235;p34"/>
          <p:cNvGrpSpPr/>
          <p:nvPr/>
        </p:nvGrpSpPr>
        <p:grpSpPr>
          <a:xfrm>
            <a:off x="11219290" y="1"/>
            <a:ext cx="972709" cy="1935307"/>
            <a:chOff x="10918968" y="713127"/>
            <a:chExt cx="1273032" cy="2532832"/>
          </a:xfrm>
        </p:grpSpPr>
        <p:sp>
          <p:nvSpPr>
            <p:cNvPr id="236" name="Google Shape;236;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8" name="Google Shape;238;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5" name="Google Shape;245;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3" name="Google Shape;253;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4" name="Google Shape;254;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1" name="Google Shape;261;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2" name="Google Shape;262;p37"/>
          <p:cNvGrpSpPr/>
          <p:nvPr/>
        </p:nvGrpSpPr>
        <p:grpSpPr>
          <a:xfrm>
            <a:off x="0" y="4601497"/>
            <a:ext cx="1014060" cy="2017580"/>
            <a:chOff x="0" y="4601497"/>
            <a:chExt cx="1014060" cy="2017580"/>
          </a:xfrm>
        </p:grpSpPr>
        <p:sp>
          <p:nvSpPr>
            <p:cNvPr id="263" name="Google Shape;263;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5" name="Google Shape;265;p37"/>
          <p:cNvGrpSpPr/>
          <p:nvPr/>
        </p:nvGrpSpPr>
        <p:grpSpPr>
          <a:xfrm>
            <a:off x="11219290" y="1"/>
            <a:ext cx="972709" cy="1935307"/>
            <a:chOff x="10918968" y="713127"/>
            <a:chExt cx="1273032" cy="2532832"/>
          </a:xfrm>
        </p:grpSpPr>
        <p:sp>
          <p:nvSpPr>
            <p:cNvPr id="266" name="Google Shape;266;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69" name="Google Shape;269;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6" name="Google Shape;276;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7" name="Google Shape;277;p38"/>
          <p:cNvGrpSpPr/>
          <p:nvPr/>
        </p:nvGrpSpPr>
        <p:grpSpPr>
          <a:xfrm>
            <a:off x="0" y="4601497"/>
            <a:ext cx="1014060" cy="2017580"/>
            <a:chOff x="0" y="4601497"/>
            <a:chExt cx="1014060" cy="2017580"/>
          </a:xfrm>
        </p:grpSpPr>
        <p:sp>
          <p:nvSpPr>
            <p:cNvPr id="278" name="Google Shape;278;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0" name="Google Shape;280;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1" name="Google Shape;281;p38"/>
          <p:cNvGrpSpPr/>
          <p:nvPr/>
        </p:nvGrpSpPr>
        <p:grpSpPr>
          <a:xfrm>
            <a:off x="11219290" y="1"/>
            <a:ext cx="972709" cy="1935307"/>
            <a:chOff x="10918968" y="713127"/>
            <a:chExt cx="1273032" cy="2532832"/>
          </a:xfrm>
        </p:grpSpPr>
        <p:sp>
          <p:nvSpPr>
            <p:cNvPr id="282" name="Google Shape;282;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4" name="Google Shape;284;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1" name="Google Shape;29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2" name="Google Shape;292;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299" name="Google Shape;29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0" name="Google Shape;300;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6" name="Google Shape;306;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7" name="Google Shape;307;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9" name="Google Shape;309;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0" name="Google Shape;31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7" name="Google Shape;317;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8" name="Google Shape;318;p42"/>
          <p:cNvGrpSpPr/>
          <p:nvPr/>
        </p:nvGrpSpPr>
        <p:grpSpPr>
          <a:xfrm>
            <a:off x="0" y="4601497"/>
            <a:ext cx="1014060" cy="2017580"/>
            <a:chOff x="0" y="4601497"/>
            <a:chExt cx="1014060" cy="2017580"/>
          </a:xfrm>
        </p:grpSpPr>
        <p:sp>
          <p:nvSpPr>
            <p:cNvPr id="319" name="Google Shape;319;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1" name="Google Shape;321;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2" name="Google Shape;322;p42"/>
          <p:cNvGrpSpPr/>
          <p:nvPr/>
        </p:nvGrpSpPr>
        <p:grpSpPr>
          <a:xfrm>
            <a:off x="11219290" y="1"/>
            <a:ext cx="972709" cy="1935307"/>
            <a:chOff x="10918968" y="713127"/>
            <a:chExt cx="1273032" cy="2532832"/>
          </a:xfrm>
        </p:grpSpPr>
        <p:sp>
          <p:nvSpPr>
            <p:cNvPr id="323" name="Google Shape;323;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Google Shape;325;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1" name="Google Shape;331;p43"/>
          <p:cNvGrpSpPr/>
          <p:nvPr/>
        </p:nvGrpSpPr>
        <p:grpSpPr>
          <a:xfrm flipH="1">
            <a:off x="0" y="1"/>
            <a:ext cx="972709" cy="1935307"/>
            <a:chOff x="10918968" y="713127"/>
            <a:chExt cx="1273032" cy="2532832"/>
          </a:xfrm>
        </p:grpSpPr>
        <p:sp>
          <p:nvSpPr>
            <p:cNvPr id="332" name="Google Shape;332;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4" name="Google Shape;334;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5" name="Google Shape;335;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6" name="Google Shape;336;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7" name="Google Shape;337;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8" name="Google Shape;338;p43"/>
          <p:cNvGrpSpPr/>
          <p:nvPr/>
        </p:nvGrpSpPr>
        <p:grpSpPr>
          <a:xfrm>
            <a:off x="11177940" y="4601497"/>
            <a:ext cx="1014060" cy="2017580"/>
            <a:chOff x="11177940" y="4601497"/>
            <a:chExt cx="1014060" cy="2017580"/>
          </a:xfrm>
        </p:grpSpPr>
        <p:sp>
          <p:nvSpPr>
            <p:cNvPr id="339" name="Google Shape;339;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6" name="Google Shape;346;p44"/>
          <p:cNvGrpSpPr/>
          <p:nvPr/>
        </p:nvGrpSpPr>
        <p:grpSpPr>
          <a:xfrm flipH="1">
            <a:off x="0" y="1"/>
            <a:ext cx="972709" cy="1935307"/>
            <a:chOff x="10918968" y="713127"/>
            <a:chExt cx="1273032" cy="2532832"/>
          </a:xfrm>
        </p:grpSpPr>
        <p:sp>
          <p:nvSpPr>
            <p:cNvPr id="347" name="Google Shape;347;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9" name="Google Shape;349;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0" name="Google Shape;350;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1" name="Google Shape;351;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2" name="Google Shape;352;p44"/>
          <p:cNvGrpSpPr/>
          <p:nvPr/>
        </p:nvGrpSpPr>
        <p:grpSpPr>
          <a:xfrm>
            <a:off x="11177940" y="4601497"/>
            <a:ext cx="1014060" cy="2017580"/>
            <a:chOff x="11177940" y="4601497"/>
            <a:chExt cx="1014060" cy="2017580"/>
          </a:xfrm>
        </p:grpSpPr>
        <p:sp>
          <p:nvSpPr>
            <p:cNvPr id="353" name="Google Shape;353;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5" name="Google Shape;355;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3700"/>
              <a:buFont typeface="Arial"/>
              <a:buNone/>
            </a:pPr>
            <a:r>
              <a:rPr lang="en-US" sz="3600">
                <a:solidFill>
                  <a:srgbClr val="0B49CB"/>
                </a:solidFill>
              </a:rPr>
              <a:t>Booster Maximum Payload</a:t>
            </a:r>
            <a:endParaRPr sz="2800"/>
          </a:p>
        </p:txBody>
      </p:sp>
      <p:sp>
        <p:nvSpPr>
          <p:cNvPr id="363" name="Google Shape;363;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4" name="Google Shape;364;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5" name="Google Shape;365;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2" name="Google Shape;37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3" name="Google Shape;373;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9" name="Google Shape;379;p47"/>
          <p:cNvGrpSpPr/>
          <p:nvPr/>
        </p:nvGrpSpPr>
        <p:grpSpPr>
          <a:xfrm flipH="1">
            <a:off x="0" y="1"/>
            <a:ext cx="972709" cy="1935307"/>
            <a:chOff x="10918968" y="713127"/>
            <a:chExt cx="1273032" cy="2532832"/>
          </a:xfrm>
        </p:grpSpPr>
        <p:sp>
          <p:nvSpPr>
            <p:cNvPr id="380" name="Google Shape;380;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2" name="Google Shape;382;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3" name="Google Shape;383;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4" name="Google Shape;384;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5" name="Google Shape;385;p47"/>
          <p:cNvGrpSpPr/>
          <p:nvPr/>
        </p:nvGrpSpPr>
        <p:grpSpPr>
          <a:xfrm>
            <a:off x="11177940" y="4601497"/>
            <a:ext cx="1014060" cy="2017580"/>
            <a:chOff x="11177940" y="4601497"/>
            <a:chExt cx="1014060" cy="2017580"/>
          </a:xfrm>
        </p:grpSpPr>
        <p:sp>
          <p:nvSpPr>
            <p:cNvPr id="386" name="Google Shape;386;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8" name="Google Shape;388;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8" name="Google Shape;398;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399" name="Google Shape;399;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5" name="Google Shape;405;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6" name="Google Shape;406;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2" name="Google Shape;412;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3" name="Google Shape;413;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pic>
        <p:nvPicPr>
          <p:cNvPr id="422" name="Google Shape;422;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3" name="Google Shape;423;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a:t>
            </a:r>
            <a:r>
              <a:rPr lang="en-US" sz="1800">
                <a:solidFill>
                  <a:srgbClr val="292929"/>
                </a:solidFill>
              </a:rPr>
              <a:t>S</a:t>
            </a:r>
            <a:r>
              <a:rPr b="0" i="0" lang="en-US" sz="1800" u="none" cap="none" strike="noStrike">
                <a:solidFill>
                  <a:srgbClr val="292929"/>
                </a:solidFill>
                <a:latin typeface="Arial"/>
                <a:ea typeface="Arial"/>
                <a:cs typeface="Arial"/>
                <a:sym typeface="Arial"/>
              </a:rPr>
              <a:t>paceX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pic>
        <p:nvPicPr>
          <p:cNvPr id="429" name="Google Shape;429;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0" name="Google Shape;43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1" name="Google Shape;431;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7" name="Google Shape;437;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8" name="Google Shape;438;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39" name="Google Shape;43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0" name="Google Shape;450;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1" name="Google Shape;451;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4" name="Google Shape;454;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5" name="Google Shape;455;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2" name="Google Shape;462;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3" name="Google Shape;463;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9" name="Google Shape;469;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0" name="Google Shape;470;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4"/>
              </a:rPr>
              <a:t>Data Collection API</a:t>
            </a:r>
            <a:r>
              <a:rPr lang="en-US" sz="2200">
                <a:solidFill>
                  <a:srgbClr val="292929"/>
                </a:solidFill>
              </a:rPr>
              <a:t>.</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5">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scraping to </a:t>
            </a:r>
            <a:r>
              <a:rPr lang="en-US" sz="2200">
                <a:solidFill>
                  <a:srgbClr val="292929"/>
                </a:solidFill>
              </a:rPr>
              <a:t>extract the</a:t>
            </a:r>
            <a:r>
              <a:rPr lang="en-US" sz="2200">
                <a:solidFill>
                  <a:srgbClr val="292929"/>
                </a:solidFill>
                <a:latin typeface="Arial"/>
                <a:ea typeface="Arial"/>
                <a:cs typeface="Arial"/>
                <a:sym typeface="Arial"/>
              </a:rPr>
              <a:t>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a:t>
            </a:r>
            <a:r>
              <a:rPr lang="en-US" sz="2200">
                <a:solidFill>
                  <a:srgbClr val="292929"/>
                </a:solidFill>
              </a:rPr>
              <a:t>: </a:t>
            </a:r>
            <a:r>
              <a:rPr lang="en-US" sz="2200" u="sng">
                <a:solidFill>
                  <a:schemeClr val="hlink"/>
                </a:solidFill>
                <a:hlinkClick r:id="rId4"/>
              </a:rPr>
              <a:t>Data Collection Scraping</a:t>
            </a:r>
            <a:r>
              <a:rPr lang="en-US" sz="2200">
                <a:solidFill>
                  <a:srgbClr val="292929"/>
                </a:solidFill>
              </a:rPr>
              <a:t>.</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5">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